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57" r:id="rId4"/>
    <p:sldId id="258" r:id="rId5"/>
    <p:sldId id="259" r:id="rId6"/>
    <p:sldId id="267" r:id="rId7"/>
    <p:sldId id="268" r:id="rId8"/>
    <p:sldId id="269" r:id="rId9"/>
    <p:sldId id="270" r:id="rId10"/>
    <p:sldId id="271" r:id="rId11"/>
    <p:sldId id="274" r:id="rId12"/>
    <p:sldId id="265" r:id="rId13"/>
    <p:sldId id="266" r:id="rId14"/>
    <p:sldId id="261" r:id="rId15"/>
    <p:sldId id="262"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79" autoAdjust="0"/>
    <p:restoredTop sz="94660"/>
  </p:normalViewPr>
  <p:slideViewPr>
    <p:cSldViewPr>
      <p:cViewPr varScale="1">
        <p:scale>
          <a:sx n="68" d="100"/>
          <a:sy n="68" d="100"/>
        </p:scale>
        <p:origin x="-14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D1D251-AC68-4CFA-BD28-B2463E158FF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85C1D1F-932F-4F47-8C9B-EED8581BDCD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pbase.com/k_amj/image/71626497" TargetMode="External"/><Relationship Id="rId13"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hyperlink" Target="http://www.pbase.com/k_amj/image/74298446" TargetMode="External"/><Relationship Id="rId17" Type="http://schemas.openxmlformats.org/officeDocument/2006/relationships/image" Target="../media/image8.jpeg"/><Relationship Id="rId2" Type="http://schemas.openxmlformats.org/officeDocument/2006/relationships/hyperlink" Target="http://www.pbase.com/k_amj/image/59055285" TargetMode="External"/><Relationship Id="rId16" Type="http://schemas.openxmlformats.org/officeDocument/2006/relationships/hyperlink" Target="http://www.pbase.com/k_amj/image/87148061" TargetMode="External"/><Relationship Id="rId1" Type="http://schemas.openxmlformats.org/officeDocument/2006/relationships/slideLayout" Target="../slideLayouts/slideLayout7.xml"/><Relationship Id="rId6" Type="http://schemas.openxmlformats.org/officeDocument/2006/relationships/hyperlink" Target="http://www.pbase.com/k_amj/image/81735366" TargetMode="External"/><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7.jpeg"/><Relationship Id="rId10" Type="http://schemas.openxmlformats.org/officeDocument/2006/relationships/hyperlink" Target="http://www.pbase.com/k_amj/image/71903943" TargetMode="External"/><Relationship Id="rId4" Type="http://schemas.openxmlformats.org/officeDocument/2006/relationships/hyperlink" Target="http://www.pbase.com/k_amj/image/60114128" TargetMode="External"/><Relationship Id="rId9" Type="http://schemas.openxmlformats.org/officeDocument/2006/relationships/image" Target="../media/image4.jpeg"/><Relationship Id="rId14" Type="http://schemas.openxmlformats.org/officeDocument/2006/relationships/hyperlink" Target="http://www.pbase.com/k_amj/image/6376718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 Id="rId5" Type="http://schemas.openxmlformats.org/officeDocument/2006/relationships/image" Target="http://www.fotosearch.com/comp/DGV/DGV082/bengal-tiger-panthera_~200292056-001.jpg" TargetMode="Externa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imgres?imgurl=http://www.lifeinlegacy.com/2006/0408/NorrisLeslie.jpg&amp;imgrefurl=http://www.lifeinlegacy.com/display.php?weekof=2006-04-08&amp;h=200&amp;w=157&amp;sz=9&amp;tbnid=7Nr1q4SJ0S4J::&amp;tbnh=104&amp;tbnw=82&amp;prev=/images?q=photograph+of+leslie+norris&amp;hl=en&amp;sa=X&amp;oi=image_result&amp;resnum=3&amp;ct=image&amp;cd=1"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123658"/>
          </a:xfrm>
          <a:prstGeom prst="rect">
            <a:avLst/>
          </a:prstGeom>
          <a:solidFill>
            <a:srgbClr val="C00000"/>
          </a:solidFill>
        </p:spPr>
        <p:txBody>
          <a:bodyPr wrap="square">
            <a:spAutoFit/>
          </a:bodyPr>
          <a:lstStyle/>
          <a:p>
            <a:endParaRPr lang="en-US" dirty="0" smtClean="0">
              <a:solidFill>
                <a:srgbClr val="FF0000"/>
              </a:solidFill>
            </a:endParaRPr>
          </a:p>
          <a:p>
            <a:pPr algn="ctr"/>
            <a:r>
              <a:rPr lang="en-US" sz="2400" b="1" dirty="0" smtClean="0">
                <a:solidFill>
                  <a:schemeClr val="bg1"/>
                </a:solidFill>
                <a:latin typeface="Arial" pitchFamily="34" charset="0"/>
                <a:cs typeface="Arial" pitchFamily="34" charset="0"/>
              </a:rPr>
              <a:t>Have you ever thought how selfish we are as human beings? </a:t>
            </a:r>
            <a:br>
              <a:rPr lang="en-US" sz="2400" b="1" dirty="0" smtClean="0">
                <a:solidFill>
                  <a:schemeClr val="bg1"/>
                </a:solidFill>
                <a:latin typeface="Arial" pitchFamily="34" charset="0"/>
                <a:cs typeface="Arial" pitchFamily="34" charset="0"/>
              </a:rPr>
            </a:br>
            <a:r>
              <a:rPr lang="en-US" sz="2400" b="1" dirty="0" smtClean="0">
                <a:solidFill>
                  <a:schemeClr val="bg1"/>
                </a:solidFill>
                <a:latin typeface="Arial" pitchFamily="34" charset="0"/>
                <a:cs typeface="Arial" pitchFamily="34" charset="0"/>
              </a:rPr>
              <a:t>Just look at their eyes. </a:t>
            </a:r>
            <a:br>
              <a:rPr lang="en-US" sz="2400" b="1" dirty="0" smtClean="0">
                <a:solidFill>
                  <a:schemeClr val="bg1"/>
                </a:solidFill>
                <a:latin typeface="Arial" pitchFamily="34" charset="0"/>
                <a:cs typeface="Arial" pitchFamily="34" charset="0"/>
              </a:rPr>
            </a:br>
            <a:r>
              <a:rPr lang="en-US" sz="2400" b="1" dirty="0" smtClean="0">
                <a:solidFill>
                  <a:schemeClr val="bg1"/>
                </a:solidFill>
                <a:latin typeface="Arial" pitchFamily="34" charset="0"/>
                <a:cs typeface="Arial" pitchFamily="34" charset="0"/>
              </a:rPr>
              <a:t>Do we have the right to restrict other creatures' freedom like this?</a:t>
            </a:r>
          </a:p>
          <a:p>
            <a:pPr algn="ctr"/>
            <a:endParaRPr lang="en-US" dirty="0"/>
          </a:p>
        </p:txBody>
      </p:sp>
      <p:pic>
        <p:nvPicPr>
          <p:cNvPr id="3" name="Picture 7" descr="Long Live Love!">
            <a:hlinkClick r:id="rId2"/>
          </p:cNvPr>
          <p:cNvPicPr>
            <a:picLocks noChangeAspect="1" noChangeArrowheads="1"/>
          </p:cNvPicPr>
          <p:nvPr/>
        </p:nvPicPr>
        <p:blipFill>
          <a:blip r:embed="rId3"/>
          <a:srcRect/>
          <a:stretch>
            <a:fillRect/>
          </a:stretch>
        </p:blipFill>
        <p:spPr bwMode="auto">
          <a:xfrm>
            <a:off x="0" y="1905000"/>
            <a:ext cx="2362200" cy="2362200"/>
          </a:xfrm>
          <a:prstGeom prst="rect">
            <a:avLst/>
          </a:prstGeom>
          <a:noFill/>
          <a:ln w="9525">
            <a:noFill/>
            <a:miter lim="800000"/>
            <a:headEnd/>
            <a:tailEnd/>
          </a:ln>
        </p:spPr>
      </p:pic>
      <p:pic>
        <p:nvPicPr>
          <p:cNvPr id="4" name="Picture 8" descr="IMG_5749r.jpg">
            <a:hlinkClick r:id="rId4"/>
          </p:cNvPr>
          <p:cNvPicPr>
            <a:picLocks noChangeAspect="1" noChangeArrowheads="1"/>
          </p:cNvPicPr>
          <p:nvPr/>
        </p:nvPicPr>
        <p:blipFill>
          <a:blip r:embed="rId5"/>
          <a:srcRect/>
          <a:stretch>
            <a:fillRect/>
          </a:stretch>
        </p:blipFill>
        <p:spPr bwMode="auto">
          <a:xfrm>
            <a:off x="4648200" y="1905000"/>
            <a:ext cx="1219200" cy="2362200"/>
          </a:xfrm>
          <a:prstGeom prst="rect">
            <a:avLst/>
          </a:prstGeom>
          <a:noFill/>
          <a:ln w="9525">
            <a:noFill/>
            <a:miter lim="800000"/>
            <a:headEnd/>
            <a:tailEnd/>
          </a:ln>
        </p:spPr>
      </p:pic>
      <p:pic>
        <p:nvPicPr>
          <p:cNvPr id="5" name="Picture 9" descr="IMG_0369pr.jpg">
            <a:hlinkClick r:id="rId6"/>
          </p:cNvPr>
          <p:cNvPicPr>
            <a:picLocks noChangeAspect="1" noChangeArrowheads="1"/>
          </p:cNvPicPr>
          <p:nvPr/>
        </p:nvPicPr>
        <p:blipFill>
          <a:blip r:embed="rId7"/>
          <a:srcRect/>
          <a:stretch>
            <a:fillRect/>
          </a:stretch>
        </p:blipFill>
        <p:spPr bwMode="auto">
          <a:xfrm>
            <a:off x="2362200" y="1905000"/>
            <a:ext cx="2286000" cy="2362200"/>
          </a:xfrm>
          <a:prstGeom prst="rect">
            <a:avLst/>
          </a:prstGeom>
          <a:noFill/>
          <a:ln w="9525">
            <a:noFill/>
            <a:miter lim="800000"/>
            <a:headEnd/>
            <a:tailEnd/>
          </a:ln>
        </p:spPr>
      </p:pic>
      <p:pic>
        <p:nvPicPr>
          <p:cNvPr id="6" name="Picture 11" descr="IMG_0413pr.jpg">
            <a:hlinkClick r:id="rId8"/>
          </p:cNvPr>
          <p:cNvPicPr>
            <a:picLocks noChangeAspect="1" noChangeArrowheads="1"/>
          </p:cNvPicPr>
          <p:nvPr/>
        </p:nvPicPr>
        <p:blipFill>
          <a:blip r:embed="rId9"/>
          <a:srcRect/>
          <a:stretch>
            <a:fillRect/>
          </a:stretch>
        </p:blipFill>
        <p:spPr bwMode="auto">
          <a:xfrm>
            <a:off x="7239000" y="1905000"/>
            <a:ext cx="1905000" cy="2362200"/>
          </a:xfrm>
          <a:prstGeom prst="rect">
            <a:avLst/>
          </a:prstGeom>
          <a:noFill/>
          <a:ln w="9525">
            <a:noFill/>
            <a:miter lim="800000"/>
            <a:headEnd/>
            <a:tailEnd/>
          </a:ln>
        </p:spPr>
      </p:pic>
      <p:pic>
        <p:nvPicPr>
          <p:cNvPr id="7" name="Picture 12" descr="IMG_0416pr.jpg">
            <a:hlinkClick r:id="rId10"/>
          </p:cNvPr>
          <p:cNvPicPr>
            <a:picLocks noChangeAspect="1" noChangeArrowheads="1"/>
          </p:cNvPicPr>
          <p:nvPr/>
        </p:nvPicPr>
        <p:blipFill>
          <a:blip r:embed="rId11"/>
          <a:srcRect/>
          <a:stretch>
            <a:fillRect/>
          </a:stretch>
        </p:blipFill>
        <p:spPr bwMode="auto">
          <a:xfrm>
            <a:off x="0" y="4267200"/>
            <a:ext cx="2362200" cy="2590800"/>
          </a:xfrm>
          <a:prstGeom prst="rect">
            <a:avLst/>
          </a:prstGeom>
          <a:noFill/>
          <a:ln w="9525">
            <a:noFill/>
            <a:miter lim="800000"/>
            <a:headEnd/>
            <a:tailEnd/>
          </a:ln>
        </p:spPr>
      </p:pic>
      <p:pic>
        <p:nvPicPr>
          <p:cNvPr id="8" name="Picture 13" descr="IMG_0359pr.jpg">
            <a:hlinkClick r:id="rId12"/>
          </p:cNvPr>
          <p:cNvPicPr>
            <a:picLocks noChangeAspect="1" noChangeArrowheads="1"/>
          </p:cNvPicPr>
          <p:nvPr/>
        </p:nvPicPr>
        <p:blipFill>
          <a:blip r:embed="rId13"/>
          <a:srcRect/>
          <a:stretch>
            <a:fillRect/>
          </a:stretch>
        </p:blipFill>
        <p:spPr bwMode="auto">
          <a:xfrm>
            <a:off x="4648200" y="4267200"/>
            <a:ext cx="4495800" cy="2590800"/>
          </a:xfrm>
          <a:prstGeom prst="rect">
            <a:avLst/>
          </a:prstGeom>
          <a:noFill/>
          <a:ln w="9525">
            <a:noFill/>
            <a:miter lim="800000"/>
            <a:headEnd/>
            <a:tailEnd/>
          </a:ln>
        </p:spPr>
      </p:pic>
      <p:pic>
        <p:nvPicPr>
          <p:cNvPr id="9" name="Picture 14" descr="IMG_5895r.jpg">
            <a:hlinkClick r:id="rId14"/>
          </p:cNvPr>
          <p:cNvPicPr>
            <a:picLocks noChangeAspect="1" noChangeArrowheads="1"/>
          </p:cNvPicPr>
          <p:nvPr/>
        </p:nvPicPr>
        <p:blipFill>
          <a:blip r:embed="rId15"/>
          <a:srcRect/>
          <a:stretch>
            <a:fillRect/>
          </a:stretch>
        </p:blipFill>
        <p:spPr bwMode="auto">
          <a:xfrm>
            <a:off x="2362200" y="4267200"/>
            <a:ext cx="2286000" cy="2590800"/>
          </a:xfrm>
          <a:prstGeom prst="rect">
            <a:avLst/>
          </a:prstGeom>
          <a:noFill/>
          <a:ln w="9525">
            <a:noFill/>
            <a:miter lim="800000"/>
            <a:headEnd/>
            <a:tailEnd/>
          </a:ln>
        </p:spPr>
      </p:pic>
      <p:pic>
        <p:nvPicPr>
          <p:cNvPr id="10" name="Picture 10" descr="IMG_7292r.jpg">
            <a:hlinkClick r:id="rId16"/>
          </p:cNvPr>
          <p:cNvPicPr>
            <a:picLocks noChangeAspect="1" noChangeArrowheads="1"/>
          </p:cNvPicPr>
          <p:nvPr/>
        </p:nvPicPr>
        <p:blipFill>
          <a:blip r:embed="rId17"/>
          <a:srcRect/>
          <a:stretch>
            <a:fillRect/>
          </a:stretch>
        </p:blipFill>
        <p:spPr bwMode="auto">
          <a:xfrm>
            <a:off x="5867400" y="1905000"/>
            <a:ext cx="1371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sgj\Desktop\SK Shyam\Class-10 English Study Materials\First Flight Chapterwise Study Materials\A Tiger in the Zoo\slide6-l.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sgj\Desktop\SK Shyam\Class-10 English Study Materials\First Flight Chapterwise Study Materials\A Tiger in the Zoo\slide7-l.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304800" y="0"/>
            <a:ext cx="8382000" cy="1417638"/>
          </a:xfrm>
        </p:spPr>
        <p:txBody>
          <a:bodyPr>
            <a:noAutofit/>
          </a:bodyPr>
          <a:lstStyle/>
          <a:p>
            <a:pPr eaLnBrk="1" hangingPunct="1">
              <a:tabLst>
                <a:tab pos="1084263" algn="l"/>
                <a:tab pos="3594100" algn="l"/>
              </a:tabLst>
            </a:pPr>
            <a:r>
              <a:rPr lang="en-US" sz="2400" b="1" dirty="0" smtClean="0">
                <a:solidFill>
                  <a:srgbClr val="C00000"/>
                </a:solidFill>
                <a:latin typeface="Arial" pitchFamily="34" charset="0"/>
                <a:cs typeface="Arial" pitchFamily="34" charset="0"/>
              </a:rPr>
              <a:t/>
            </a:r>
            <a:br>
              <a:rPr lang="en-US" sz="2400" b="1" dirty="0" smtClean="0">
                <a:solidFill>
                  <a:srgbClr val="C00000"/>
                </a:solidFill>
                <a:latin typeface="Arial" pitchFamily="34" charset="0"/>
                <a:cs typeface="Arial" pitchFamily="34" charset="0"/>
              </a:rPr>
            </a:br>
            <a:r>
              <a:rPr lang="en-US" sz="2400" b="1" dirty="0" smtClean="0">
                <a:solidFill>
                  <a:srgbClr val="C00000"/>
                </a:solidFill>
                <a:latin typeface="Arial" pitchFamily="34" charset="0"/>
                <a:cs typeface="Arial" pitchFamily="34" charset="0"/>
              </a:rPr>
              <a:t>ANALYSIS OF STANZA-1</a:t>
            </a:r>
            <a:br>
              <a:rPr lang="en-US" sz="2400" b="1" dirty="0" smtClean="0">
                <a:solidFill>
                  <a:srgbClr val="C00000"/>
                </a:solidFill>
                <a:latin typeface="Arial" pitchFamily="34" charset="0"/>
                <a:cs typeface="Arial" pitchFamily="34" charset="0"/>
              </a:rPr>
            </a:br>
            <a:r>
              <a:rPr lang="en-US" sz="2400" b="1" dirty="0" smtClean="0">
                <a:solidFill>
                  <a:srgbClr val="C00000"/>
                </a:solidFill>
                <a:latin typeface="Arial" pitchFamily="34" charset="0"/>
                <a:cs typeface="Arial" pitchFamily="34" charset="0"/>
              </a:rPr>
              <a:t>“He stalks in his vivid stripes. The few steps of his cage,                      </a:t>
            </a:r>
            <a:br>
              <a:rPr lang="en-US" sz="2400" b="1" dirty="0" smtClean="0">
                <a:solidFill>
                  <a:srgbClr val="C00000"/>
                </a:solidFill>
                <a:latin typeface="Arial" pitchFamily="34" charset="0"/>
                <a:cs typeface="Arial" pitchFamily="34" charset="0"/>
              </a:rPr>
            </a:br>
            <a:r>
              <a:rPr lang="en-US" sz="2400" b="1" dirty="0" smtClean="0">
                <a:solidFill>
                  <a:srgbClr val="C00000"/>
                </a:solidFill>
                <a:latin typeface="Arial" pitchFamily="34" charset="0"/>
                <a:cs typeface="Arial" pitchFamily="34" charset="0"/>
              </a:rPr>
              <a:t> On pads of velvet quiet, In his quiet rage.”</a:t>
            </a:r>
            <a:br>
              <a:rPr lang="en-US" sz="2400" b="1" dirty="0" smtClean="0">
                <a:solidFill>
                  <a:srgbClr val="C00000"/>
                </a:solidFill>
                <a:latin typeface="Arial" pitchFamily="34" charset="0"/>
                <a:cs typeface="Arial" pitchFamily="34" charset="0"/>
              </a:rPr>
            </a:br>
            <a:endParaRPr lang="en-US" sz="2400" b="1" dirty="0" smtClean="0">
              <a:solidFill>
                <a:srgbClr val="C00000"/>
              </a:solidFill>
              <a:latin typeface="Arial" pitchFamily="34" charset="0"/>
              <a:cs typeface="Arial" pitchFamily="34" charset="0"/>
            </a:endParaRPr>
          </a:p>
        </p:txBody>
      </p:sp>
      <p:sp>
        <p:nvSpPr>
          <p:cNvPr id="10243" name="Rectangle 9"/>
          <p:cNvSpPr>
            <a:spLocks noGrp="1" noChangeArrowheads="1"/>
          </p:cNvSpPr>
          <p:nvPr>
            <p:ph type="body" sz="half" idx="1"/>
          </p:nvPr>
        </p:nvSpPr>
        <p:spPr/>
        <p:txBody>
          <a:bodyPr/>
          <a:lstStyle/>
          <a:p>
            <a:pPr eaLnBrk="1" hangingPunct="1">
              <a:buFontTx/>
              <a:buNone/>
            </a:pPr>
            <a:r>
              <a:rPr lang="en-US" sz="2400" dirty="0" smtClean="0"/>
              <a:t>  </a:t>
            </a:r>
            <a:r>
              <a:rPr lang="en-US" sz="2400" dirty="0" smtClean="0">
                <a:latin typeface="Arial" pitchFamily="34" charset="0"/>
                <a:cs typeface="Arial" pitchFamily="34" charset="0"/>
              </a:rPr>
              <a:t>  The tiger, a mighty creature moves to and fro with his limited steps inside the cage. He moves quietly on his soft velvety pads (paws) expressing his anger quietly because all his freedom is locked inside the cage. He finds himself quiet helpless there.</a:t>
            </a:r>
          </a:p>
        </p:txBody>
      </p:sp>
      <p:sp>
        <p:nvSpPr>
          <p:cNvPr id="10244" name="Rectangle 5"/>
          <p:cNvSpPr>
            <a:spLocks noGrp="1" noChangeArrowheads="1"/>
          </p:cNvSpPr>
          <p:nvPr>
            <p:ph sz="half" idx="2"/>
          </p:nvPr>
        </p:nvSpPr>
        <p:spPr/>
        <p:txBody>
          <a:bodyPr/>
          <a:lstStyle/>
          <a:p>
            <a:pPr eaLnBrk="1" hangingPunct="1">
              <a:buFontTx/>
              <a:buNone/>
            </a:pPr>
            <a:r>
              <a:rPr lang="en-US" sz="2400" i="1" smtClean="0"/>
              <a:t>   </a:t>
            </a:r>
          </a:p>
        </p:txBody>
      </p:sp>
      <p:pic>
        <p:nvPicPr>
          <p:cNvPr id="10245" name="Picture 8" descr="TMC866"/>
          <p:cNvPicPr>
            <a:picLocks noGrp="1" noChangeAspect="1" noChangeArrowheads="1"/>
          </p:cNvPicPr>
          <p:nvPr>
            <p:ph sz="quarter" idx="4294967295"/>
          </p:nvPr>
        </p:nvPicPr>
        <p:blipFill>
          <a:blip r:embed="rId2"/>
          <a:srcRect/>
          <a:stretch>
            <a:fillRect/>
          </a:stretch>
        </p:blipFill>
        <p:spPr>
          <a:xfrm>
            <a:off x="5029200" y="1600200"/>
            <a:ext cx="4114800" cy="4343400"/>
          </a:xfr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0" y="228600"/>
            <a:ext cx="9144000" cy="1417638"/>
          </a:xfrm>
        </p:spPr>
        <p:txBody>
          <a:bodyPr>
            <a:noAutofit/>
          </a:bodyPr>
          <a:lstStyle/>
          <a:p>
            <a:r>
              <a:rPr lang="en-US" sz="2400" b="1" dirty="0" smtClean="0">
                <a:solidFill>
                  <a:srgbClr val="C00000"/>
                </a:solidFill>
                <a:latin typeface="Arial" pitchFamily="34" charset="0"/>
                <a:cs typeface="Arial" pitchFamily="34" charset="0"/>
              </a:rPr>
              <a:t/>
            </a:r>
            <a:br>
              <a:rPr lang="en-US" sz="2400" b="1" dirty="0" smtClean="0">
                <a:solidFill>
                  <a:srgbClr val="C00000"/>
                </a:solidFill>
                <a:latin typeface="Arial" pitchFamily="34" charset="0"/>
                <a:cs typeface="Arial" pitchFamily="34" charset="0"/>
              </a:rPr>
            </a:br>
            <a:r>
              <a:rPr lang="en-US" sz="2400" b="1" dirty="0" smtClean="0">
                <a:solidFill>
                  <a:srgbClr val="C00000"/>
                </a:solidFill>
                <a:latin typeface="Arial" pitchFamily="34" charset="0"/>
                <a:cs typeface="Arial" pitchFamily="34" charset="0"/>
              </a:rPr>
              <a:t> ANALYSIS OF STANZA-2</a:t>
            </a:r>
            <a:br>
              <a:rPr lang="en-US" sz="2400" b="1" dirty="0" smtClean="0">
                <a:solidFill>
                  <a:srgbClr val="C00000"/>
                </a:solidFill>
                <a:latin typeface="Arial" pitchFamily="34" charset="0"/>
                <a:cs typeface="Arial" pitchFamily="34" charset="0"/>
              </a:rPr>
            </a:br>
            <a:r>
              <a:rPr lang="en-US" sz="2400" b="1" dirty="0" smtClean="0">
                <a:solidFill>
                  <a:srgbClr val="C00000"/>
                </a:solidFill>
                <a:latin typeface="Arial" pitchFamily="34" charset="0"/>
                <a:cs typeface="Arial" pitchFamily="34" charset="0"/>
              </a:rPr>
              <a:t>“He should be lurking in shadow, Sliding through long grass</a:t>
            </a:r>
            <a:br>
              <a:rPr lang="en-US" sz="2400" b="1" dirty="0" smtClean="0">
                <a:solidFill>
                  <a:srgbClr val="C00000"/>
                </a:solidFill>
                <a:latin typeface="Arial" pitchFamily="34" charset="0"/>
                <a:cs typeface="Arial" pitchFamily="34" charset="0"/>
              </a:rPr>
            </a:br>
            <a:r>
              <a:rPr lang="en-US" sz="2400" b="1" dirty="0" smtClean="0">
                <a:solidFill>
                  <a:srgbClr val="C00000"/>
                </a:solidFill>
                <a:latin typeface="Arial" pitchFamily="34" charset="0"/>
                <a:cs typeface="Arial" pitchFamily="34" charset="0"/>
              </a:rPr>
              <a:t>Near the water hole Where plump dear pass.”</a:t>
            </a:r>
            <a:br>
              <a:rPr lang="en-US" sz="2400" b="1" dirty="0" smtClean="0">
                <a:solidFill>
                  <a:srgbClr val="C00000"/>
                </a:solidFill>
                <a:latin typeface="Arial" pitchFamily="34" charset="0"/>
                <a:cs typeface="Arial" pitchFamily="34" charset="0"/>
              </a:rPr>
            </a:br>
            <a:endParaRPr lang="en-US" sz="2400" b="1" dirty="0" smtClean="0">
              <a:solidFill>
                <a:srgbClr val="C00000"/>
              </a:solidFill>
              <a:latin typeface="Arial" pitchFamily="34" charset="0"/>
              <a:cs typeface="Arial" pitchFamily="34" charset="0"/>
            </a:endParaRPr>
          </a:p>
        </p:txBody>
      </p:sp>
      <p:sp>
        <p:nvSpPr>
          <p:cNvPr id="11267" name="Rectangle 5"/>
          <p:cNvSpPr>
            <a:spLocks noGrp="1" noChangeArrowheads="1"/>
          </p:cNvSpPr>
          <p:nvPr>
            <p:ph sz="half" idx="1"/>
          </p:nvPr>
        </p:nvSpPr>
        <p:spPr>
          <a:xfrm>
            <a:off x="304800" y="1524000"/>
            <a:ext cx="4191000" cy="3810000"/>
          </a:xfrm>
        </p:spPr>
        <p:txBody>
          <a:bodyPr/>
          <a:lstStyle/>
          <a:p>
            <a:pPr eaLnBrk="1" hangingPunct="1">
              <a:buFontTx/>
              <a:buNone/>
            </a:pPr>
            <a:r>
              <a:rPr lang="en-US" sz="1800" i="1" dirty="0" smtClean="0"/>
              <a:t>     </a:t>
            </a:r>
            <a:r>
              <a:rPr lang="en-US" sz="2400" dirty="0" smtClean="0">
                <a:latin typeface="Arial" pitchFamily="34" charset="0"/>
                <a:cs typeface="Arial" pitchFamily="34" charset="0"/>
              </a:rPr>
              <a:t>The poet is moved to pity for the tiger. He says that zoo is not the place where he should be. Rather he should have been in the jungle moving quietly in the shadows near some water source, and waiting for a healthy deer to pass</a:t>
            </a:r>
            <a:r>
              <a:rPr lang="en-US" sz="2400" i="1" dirty="0" smtClean="0">
                <a:latin typeface="Arial" pitchFamily="34" charset="0"/>
                <a:cs typeface="Arial" pitchFamily="34" charset="0"/>
              </a:rPr>
              <a:t> </a:t>
            </a:r>
            <a:r>
              <a:rPr lang="en-US" sz="2400" dirty="0" smtClean="0">
                <a:latin typeface="Arial" pitchFamily="34" charset="0"/>
                <a:cs typeface="Arial" pitchFamily="34" charset="0"/>
              </a:rPr>
              <a:t>that way.</a:t>
            </a:r>
          </a:p>
          <a:p>
            <a:pPr eaLnBrk="1" hangingPunct="1"/>
            <a:endParaRPr lang="en-US" sz="2400" dirty="0" smtClean="0"/>
          </a:p>
        </p:txBody>
      </p:sp>
      <p:pic>
        <p:nvPicPr>
          <p:cNvPr id="11268" name="Picture 8" descr="Stock Photo - bengal tiger. &#10;fotosearch - search &#10;stock photos, &#10;pictures, images, &#10;and photo clipart"/>
          <p:cNvPicPr>
            <a:picLocks noGrp="1" noChangeAspect="1" noChangeArrowheads="1"/>
          </p:cNvPicPr>
          <p:nvPr>
            <p:ph sz="quarter" idx="2"/>
          </p:nvPr>
        </p:nvPicPr>
        <p:blipFill>
          <a:blip r:embed="rId2"/>
          <a:stretch>
            <a:fillRect/>
          </a:stretch>
        </p:blipFill>
        <p:spPr>
          <a:xfrm>
            <a:off x="5238750" y="1740694"/>
            <a:ext cx="2857500" cy="1905000"/>
          </a:xfrm>
          <a:noFill/>
        </p:spPr>
      </p:pic>
      <p:pic>
        <p:nvPicPr>
          <p:cNvPr id="11270" name="Picture 13" descr="DEER"/>
          <p:cNvPicPr>
            <a:picLocks noGrp="1" noChangeAspect="1" noChangeArrowheads="1"/>
          </p:cNvPicPr>
          <p:nvPr>
            <p:ph sz="quarter" idx="3"/>
          </p:nvPr>
        </p:nvPicPr>
        <p:blipFill>
          <a:blip r:embed="rId3"/>
          <a:stretch>
            <a:fillRect/>
          </a:stretch>
        </p:blipFill>
        <p:spPr>
          <a:xfrm>
            <a:off x="5938308" y="3938588"/>
            <a:ext cx="1458383" cy="2187575"/>
          </a:xfrm>
        </p:spPr>
      </p:pic>
      <p:pic>
        <p:nvPicPr>
          <p:cNvPr id="11269" name="Picture 11" descr="Stock Photography - bengal tiger (panthera &#10;tigris) in forest. &#10;fotosearch - search &#10;stock photos, &#10;pictures, images, &#10;and photo clipart"/>
          <p:cNvPicPr>
            <a:picLocks noChangeAspect="1" noChangeArrowheads="1"/>
          </p:cNvPicPr>
          <p:nvPr/>
        </p:nvPicPr>
        <p:blipFill>
          <a:blip r:embed="rId4" r:link="rId5"/>
          <a:srcRect/>
          <a:stretch>
            <a:fillRect/>
          </a:stretch>
        </p:blipFill>
        <p:spPr bwMode="auto">
          <a:xfrm>
            <a:off x="9982200" y="5372100"/>
            <a:ext cx="3962400" cy="297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tock Photo - ferocious tiger. &#10;fotosearch - search &#10;stock photos, &#10;pictures, images, &#10;and photo clipart"/>
          <p:cNvPicPr>
            <a:picLocks noChangeAspect="1" noChangeArrowheads="1"/>
          </p:cNvPicPr>
          <p:nvPr/>
        </p:nvPicPr>
        <p:blipFill>
          <a:blip r:embed="rId2"/>
          <a:srcRect/>
          <a:stretch>
            <a:fillRect/>
          </a:stretch>
        </p:blipFill>
        <p:spPr>
          <a:xfrm>
            <a:off x="4572000" y="0"/>
            <a:ext cx="4572000" cy="3124200"/>
          </a:xfrm>
          <a:prstGeom prst="rect">
            <a:avLst/>
          </a:prstGeom>
          <a:noFill/>
        </p:spPr>
      </p:pic>
      <p:sp>
        <p:nvSpPr>
          <p:cNvPr id="3" name="Rectangle 2"/>
          <p:cNvSpPr/>
          <p:nvPr/>
        </p:nvSpPr>
        <p:spPr>
          <a:xfrm>
            <a:off x="0" y="0"/>
            <a:ext cx="4572000" cy="1107996"/>
          </a:xfrm>
          <a:prstGeom prst="rect">
            <a:avLst/>
          </a:prstGeom>
        </p:spPr>
        <p:txBody>
          <a:bodyPr wrap="square">
            <a:spAutoFit/>
          </a:bodyPr>
          <a:lstStyle/>
          <a:p>
            <a:pPr algn="ctr"/>
            <a:endParaRPr lang="en-US" sz="2400" b="1" dirty="0" smtClean="0">
              <a:solidFill>
                <a:srgbClr val="C00000"/>
              </a:solidFill>
              <a:latin typeface="Arial" pitchFamily="34" charset="0"/>
              <a:cs typeface="Arial" pitchFamily="34" charset="0"/>
            </a:endParaRPr>
          </a:p>
          <a:p>
            <a:pPr algn="ctr"/>
            <a:r>
              <a:rPr lang="en-US" sz="2400" b="1" dirty="0" smtClean="0">
                <a:solidFill>
                  <a:srgbClr val="C00000"/>
                </a:solidFill>
                <a:latin typeface="Arial" pitchFamily="34" charset="0"/>
                <a:cs typeface="Arial" pitchFamily="34" charset="0"/>
              </a:rPr>
              <a:t>ANALYSIS OF STANZA-3</a:t>
            </a:r>
            <a:r>
              <a:rPr lang="en-US" b="1" dirty="0" smtClean="0">
                <a:solidFill>
                  <a:srgbClr val="C00000"/>
                </a:solidFill>
                <a:latin typeface="Arial" pitchFamily="34" charset="0"/>
                <a:cs typeface="Arial" pitchFamily="34" charset="0"/>
              </a:rPr>
              <a:t/>
            </a:r>
            <a:br>
              <a:rPr lang="en-US" b="1" dirty="0" smtClean="0">
                <a:solidFill>
                  <a:srgbClr val="C00000"/>
                </a:solidFill>
                <a:latin typeface="Arial" pitchFamily="34" charset="0"/>
                <a:cs typeface="Arial" pitchFamily="34" charset="0"/>
              </a:rPr>
            </a:br>
            <a:endParaRPr lang="en-US" dirty="0"/>
          </a:p>
        </p:txBody>
      </p:sp>
      <p:sp>
        <p:nvSpPr>
          <p:cNvPr id="4" name="Rectangle 3"/>
          <p:cNvSpPr/>
          <p:nvPr/>
        </p:nvSpPr>
        <p:spPr>
          <a:xfrm>
            <a:off x="4800600" y="3352800"/>
            <a:ext cx="4343400" cy="2677656"/>
          </a:xfrm>
          <a:prstGeom prst="rect">
            <a:avLst/>
          </a:prstGeom>
        </p:spPr>
        <p:txBody>
          <a:bodyPr wrap="square">
            <a:spAutoFit/>
          </a:bodyPr>
          <a:lstStyle/>
          <a:p>
            <a:r>
              <a:rPr lang="en-US" sz="2400" dirty="0" smtClean="0">
                <a:latin typeface="Arial" pitchFamily="34" charset="0"/>
                <a:cs typeface="Arial" pitchFamily="34" charset="0"/>
              </a:rPr>
              <a:t>The poet further says the tiger should be moving around the houses at the corner of the jungle </a:t>
            </a:r>
            <a:r>
              <a:rPr lang="en-US" sz="2400" dirty="0" err="1" smtClean="0">
                <a:latin typeface="Arial" pitchFamily="34" charset="0"/>
                <a:cs typeface="Arial" pitchFamily="34" charset="0"/>
              </a:rPr>
              <a:t>terrorising</a:t>
            </a:r>
            <a:r>
              <a:rPr lang="en-US" sz="2400" dirty="0" smtClean="0">
                <a:latin typeface="Arial" pitchFamily="34" charset="0"/>
                <a:cs typeface="Arial" pitchFamily="34" charset="0"/>
              </a:rPr>
              <a:t> the villagers with his growl as well as by showing his bare teeth and claws.</a:t>
            </a:r>
            <a:endParaRPr lang="en-US" sz="2400" dirty="0">
              <a:latin typeface="Arial" pitchFamily="34" charset="0"/>
              <a:cs typeface="Arial" pitchFamily="34" charset="0"/>
            </a:endParaRPr>
          </a:p>
        </p:txBody>
      </p:sp>
      <p:pic>
        <p:nvPicPr>
          <p:cNvPr id="5" name="Picture 11" descr="Stock Photo - tiger roaring. &#10;fotosearch - search &#10;stock photos, &#10;pictures, images, &#10;and photo clipart"/>
          <p:cNvPicPr>
            <a:picLocks noChangeAspect="1" noChangeArrowheads="1"/>
          </p:cNvPicPr>
          <p:nvPr/>
        </p:nvPicPr>
        <p:blipFill>
          <a:blip r:embed="rId3"/>
          <a:srcRect/>
          <a:stretch>
            <a:fillRect/>
          </a:stretch>
        </p:blipFill>
        <p:spPr>
          <a:xfrm>
            <a:off x="0" y="3124200"/>
            <a:ext cx="4495800" cy="2819400"/>
          </a:xfrm>
          <a:prstGeom prst="rect">
            <a:avLst/>
          </a:prstGeom>
          <a:noFill/>
        </p:spPr>
      </p:pic>
      <p:sp>
        <p:nvSpPr>
          <p:cNvPr id="6" name="Rectangle 5"/>
          <p:cNvSpPr/>
          <p:nvPr/>
        </p:nvSpPr>
        <p:spPr>
          <a:xfrm>
            <a:off x="228600" y="914400"/>
            <a:ext cx="4343400" cy="2308324"/>
          </a:xfrm>
          <a:prstGeom prst="rect">
            <a:avLst/>
          </a:prstGeom>
        </p:spPr>
        <p:txBody>
          <a:bodyPr wrap="square">
            <a:spAutoFit/>
          </a:bodyPr>
          <a:lstStyle/>
          <a:p>
            <a:r>
              <a:rPr lang="en-US" sz="2400" b="1" dirty="0" smtClean="0">
                <a:solidFill>
                  <a:srgbClr val="C00000"/>
                </a:solidFill>
                <a:latin typeface="Arial" pitchFamily="34" charset="0"/>
                <a:cs typeface="Arial" pitchFamily="34" charset="0"/>
              </a:rPr>
              <a:t>He should be snarling around houses At the jungle’s edge,</a:t>
            </a:r>
            <a:br>
              <a:rPr lang="en-US" sz="2400" b="1" dirty="0" smtClean="0">
                <a:solidFill>
                  <a:srgbClr val="C00000"/>
                </a:solidFill>
                <a:latin typeface="Arial" pitchFamily="34" charset="0"/>
                <a:cs typeface="Arial" pitchFamily="34" charset="0"/>
              </a:rPr>
            </a:br>
            <a:r>
              <a:rPr lang="en-US" sz="2400" b="1" dirty="0" smtClean="0">
                <a:solidFill>
                  <a:srgbClr val="C00000"/>
                </a:solidFill>
                <a:latin typeface="Arial" pitchFamily="34" charset="0"/>
                <a:cs typeface="Arial" pitchFamily="34" charset="0"/>
              </a:rPr>
              <a:t>Baring his white fangs, his claws, Terrorizing the village!</a:t>
            </a:r>
            <a:endParaRPr lang="en-US" sz="24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5562600" cy="2708434"/>
          </a:xfrm>
          <a:prstGeom prst="rect">
            <a:avLst/>
          </a:prstGeom>
        </p:spPr>
        <p:txBody>
          <a:bodyPr wrap="square">
            <a:spAutoFit/>
          </a:bodyPr>
          <a:lstStyle/>
          <a:p>
            <a:pPr algn="ctr"/>
            <a:endParaRPr lang="en-US" sz="2400" b="1" dirty="0" smtClean="0">
              <a:solidFill>
                <a:srgbClr val="C00000"/>
              </a:solidFill>
              <a:latin typeface="Arial" pitchFamily="34" charset="0"/>
              <a:cs typeface="Arial" pitchFamily="34" charset="0"/>
            </a:endParaRPr>
          </a:p>
          <a:p>
            <a:pPr algn="ctr"/>
            <a:r>
              <a:rPr lang="en-US" sz="2400" b="1" dirty="0" smtClean="0">
                <a:solidFill>
                  <a:srgbClr val="C00000"/>
                </a:solidFill>
                <a:latin typeface="Arial" pitchFamily="34" charset="0"/>
                <a:cs typeface="Arial" pitchFamily="34" charset="0"/>
              </a:rPr>
              <a:t>ANALYSIS OF </a:t>
            </a:r>
            <a:r>
              <a:rPr lang="en-US" sz="2400" b="1" dirty="0" smtClean="0">
                <a:solidFill>
                  <a:srgbClr val="C00000"/>
                </a:solidFill>
                <a:latin typeface="Arial" pitchFamily="34" charset="0"/>
                <a:cs typeface="Arial" pitchFamily="34" charset="0"/>
              </a:rPr>
              <a:t>STANZA-4</a:t>
            </a:r>
          </a:p>
          <a:p>
            <a:pPr algn="ctr"/>
            <a:endParaRPr lang="en-US" sz="800" b="1" dirty="0" smtClean="0">
              <a:solidFill>
                <a:srgbClr val="C00000"/>
              </a:solidFill>
              <a:latin typeface="Arial" pitchFamily="34" charset="0"/>
              <a:cs typeface="Arial" pitchFamily="34" charset="0"/>
            </a:endParaRPr>
          </a:p>
          <a:p>
            <a:pPr algn="ctr"/>
            <a:r>
              <a:rPr lang="en-US" sz="2400" b="1" dirty="0" smtClean="0">
                <a:solidFill>
                  <a:srgbClr val="C00000"/>
                </a:solidFill>
                <a:latin typeface="Arial" pitchFamily="34" charset="0"/>
                <a:cs typeface="Arial" pitchFamily="34" charset="0"/>
              </a:rPr>
              <a:t>But he’s locked in a concrete cell. His strength behind bars,</a:t>
            </a:r>
            <a:br>
              <a:rPr lang="en-US" sz="2400" b="1" dirty="0" smtClean="0">
                <a:solidFill>
                  <a:srgbClr val="C00000"/>
                </a:solidFill>
                <a:latin typeface="Arial" pitchFamily="34" charset="0"/>
                <a:cs typeface="Arial" pitchFamily="34" charset="0"/>
              </a:rPr>
            </a:br>
            <a:r>
              <a:rPr lang="en-US" sz="2400" b="1" dirty="0" smtClean="0">
                <a:solidFill>
                  <a:srgbClr val="C00000"/>
                </a:solidFill>
                <a:latin typeface="Arial" pitchFamily="34" charset="0"/>
                <a:cs typeface="Arial" pitchFamily="34" charset="0"/>
              </a:rPr>
              <a:t> Stalking the length of his cage, Ignoring visitors.</a:t>
            </a:r>
            <a:r>
              <a:rPr lang="en-US" b="1" i="1" dirty="0" smtClean="0">
                <a:solidFill>
                  <a:srgbClr val="C00000"/>
                </a:solidFill>
              </a:rPr>
              <a:t> </a:t>
            </a:r>
            <a:r>
              <a:rPr lang="en-US" b="1" dirty="0" smtClean="0">
                <a:solidFill>
                  <a:srgbClr val="C00000"/>
                </a:solidFill>
                <a:latin typeface="Arial" pitchFamily="34" charset="0"/>
                <a:cs typeface="Arial" pitchFamily="34" charset="0"/>
              </a:rPr>
              <a:t/>
            </a:r>
            <a:br>
              <a:rPr lang="en-US" b="1" dirty="0" smtClean="0">
                <a:solidFill>
                  <a:srgbClr val="C00000"/>
                </a:solidFill>
                <a:latin typeface="Arial" pitchFamily="34" charset="0"/>
                <a:cs typeface="Arial" pitchFamily="34" charset="0"/>
              </a:rPr>
            </a:br>
            <a:endParaRPr lang="en-US" dirty="0"/>
          </a:p>
        </p:txBody>
      </p:sp>
      <p:pic>
        <p:nvPicPr>
          <p:cNvPr id="4" name="Picture 18" descr="IMG_8355"/>
          <p:cNvPicPr>
            <a:picLocks noChangeAspect="1" noChangeArrowheads="1"/>
          </p:cNvPicPr>
          <p:nvPr/>
        </p:nvPicPr>
        <p:blipFill>
          <a:blip r:embed="rId2"/>
          <a:srcRect/>
          <a:stretch>
            <a:fillRect/>
          </a:stretch>
        </p:blipFill>
        <p:spPr>
          <a:xfrm>
            <a:off x="5334000" y="0"/>
            <a:ext cx="3810000" cy="2819400"/>
          </a:xfrm>
          <a:prstGeom prst="rect">
            <a:avLst/>
          </a:prstGeom>
          <a:noFill/>
        </p:spPr>
      </p:pic>
      <p:pic>
        <p:nvPicPr>
          <p:cNvPr id="5" name="Picture 19" descr="IMG_8373"/>
          <p:cNvPicPr>
            <a:picLocks noChangeAspect="1" noChangeArrowheads="1"/>
          </p:cNvPicPr>
          <p:nvPr/>
        </p:nvPicPr>
        <p:blipFill>
          <a:blip r:embed="rId3"/>
          <a:srcRect/>
          <a:stretch>
            <a:fillRect/>
          </a:stretch>
        </p:blipFill>
        <p:spPr>
          <a:xfrm>
            <a:off x="0" y="3200400"/>
            <a:ext cx="4114800" cy="2971800"/>
          </a:xfrm>
          <a:prstGeom prst="rect">
            <a:avLst/>
          </a:prstGeom>
          <a:noFill/>
        </p:spPr>
      </p:pic>
      <p:sp>
        <p:nvSpPr>
          <p:cNvPr id="6" name="Rectangle 5"/>
          <p:cNvSpPr/>
          <p:nvPr/>
        </p:nvSpPr>
        <p:spPr>
          <a:xfrm>
            <a:off x="4343400" y="3048000"/>
            <a:ext cx="4572000" cy="3416320"/>
          </a:xfrm>
          <a:prstGeom prst="rect">
            <a:avLst/>
          </a:prstGeom>
        </p:spPr>
        <p:txBody>
          <a:bodyPr wrap="square">
            <a:spAutoFit/>
          </a:bodyPr>
          <a:lstStyle/>
          <a:p>
            <a:r>
              <a:rPr lang="en-US" sz="2400" dirty="0" smtClean="0">
                <a:latin typeface="Arial" pitchFamily="34" charset="0"/>
                <a:cs typeface="Arial" pitchFamily="34" charset="0"/>
              </a:rPr>
              <a:t>But </a:t>
            </a:r>
            <a:r>
              <a:rPr lang="en-US" sz="2400" dirty="0" smtClean="0">
                <a:latin typeface="Arial" pitchFamily="34" charset="0"/>
                <a:cs typeface="Arial" pitchFamily="34" charset="0"/>
              </a:rPr>
              <a:t>sadly, in </a:t>
            </a:r>
            <a:r>
              <a:rPr lang="en-US" sz="2400" dirty="0" smtClean="0">
                <a:latin typeface="Arial" pitchFamily="34" charset="0"/>
                <a:cs typeface="Arial" pitchFamily="34" charset="0"/>
              </a:rPr>
              <a:t>spite of all his strength, he is locked inside the cage to entertain the visitors. Very slowly and silently, he moves up and down along the restricted area of the cage. He is no more interested in visitors as he feels quiet powerless and weak.</a:t>
            </a:r>
            <a:endParaRPr lang="en-US"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body" sz="half" idx="1"/>
          </p:nvPr>
        </p:nvSpPr>
        <p:spPr>
          <a:xfrm>
            <a:off x="457200" y="1752600"/>
            <a:ext cx="4038600" cy="4373563"/>
          </a:xfrm>
        </p:spPr>
        <p:txBody>
          <a:bodyPr/>
          <a:lstStyle/>
          <a:p>
            <a:pPr eaLnBrk="1" hangingPunct="1"/>
            <a:endParaRPr lang="en-IN" sz="2800" dirty="0" smtClean="0"/>
          </a:p>
        </p:txBody>
      </p:sp>
      <p:pic>
        <p:nvPicPr>
          <p:cNvPr id="20483" name="Picture 8" descr="Wild Tiger (c) D Courtenay"/>
          <p:cNvPicPr>
            <a:picLocks noChangeAspect="1" noChangeArrowheads="1"/>
          </p:cNvPicPr>
          <p:nvPr/>
        </p:nvPicPr>
        <p:blipFill>
          <a:blip r:embed="rId2"/>
          <a:srcRect/>
          <a:stretch>
            <a:fillRect/>
          </a:stretch>
        </p:blipFill>
        <p:spPr bwMode="auto">
          <a:xfrm>
            <a:off x="457200" y="1752600"/>
            <a:ext cx="4038600" cy="4648200"/>
          </a:xfrm>
          <a:prstGeom prst="rect">
            <a:avLst/>
          </a:prstGeom>
          <a:noFill/>
          <a:ln w="9525">
            <a:noFill/>
            <a:miter lim="800000"/>
            <a:headEnd/>
            <a:tailEnd/>
          </a:ln>
        </p:spPr>
      </p:pic>
      <p:pic>
        <p:nvPicPr>
          <p:cNvPr id="20484" name="Picture 10" descr="Tiger Photos"/>
          <p:cNvPicPr>
            <a:picLocks noChangeAspect="1" noChangeArrowheads="1"/>
          </p:cNvPicPr>
          <p:nvPr>
            <p:ph sz="half" idx="2"/>
          </p:nvPr>
        </p:nvPicPr>
        <p:blipFill>
          <a:blip r:embed="rId3"/>
          <a:srcRect/>
          <a:stretch>
            <a:fillRect/>
          </a:stretch>
        </p:blipFill>
        <p:spPr>
          <a:xfrm>
            <a:off x="4876800" y="1752600"/>
            <a:ext cx="3810000" cy="4495800"/>
          </a:xfrm>
          <a:noFill/>
        </p:spPr>
      </p:pic>
      <p:sp>
        <p:nvSpPr>
          <p:cNvPr id="20485" name="WordArt 11" descr="Paper bag"/>
          <p:cNvSpPr>
            <a:spLocks noChangeArrowheads="1" noChangeShapeType="1" noTextEdit="1"/>
          </p:cNvSpPr>
          <p:nvPr/>
        </p:nvSpPr>
        <p:spPr bwMode="auto">
          <a:xfrm>
            <a:off x="1676400" y="457200"/>
            <a:ext cx="6172200" cy="1066800"/>
          </a:xfrm>
          <a:prstGeom prst="rect">
            <a:avLst/>
          </a:prstGeom>
        </p:spPr>
        <p:txBody>
          <a:bodyPr wrap="none" fromWordArt="1">
            <a:prstTxWarp prst="textPlain">
              <a:avLst>
                <a:gd name="adj" fmla="val 50000"/>
              </a:avLst>
            </a:prstTxWarp>
          </a:bodyPr>
          <a:lstStyle/>
          <a:p>
            <a:pPr algn="ctr"/>
            <a:r>
              <a:rPr lang="en-US" sz="3600" kern="10" dirty="0">
                <a:ln w="9525">
                  <a:solidFill>
                    <a:srgbClr val="008000"/>
                  </a:solidFill>
                  <a:round/>
                  <a:headEnd/>
                  <a:tailEnd/>
                </a:ln>
                <a:solidFill>
                  <a:srgbClr val="C00000"/>
                </a:solidFill>
                <a:latin typeface="Arial" pitchFamily="34" charset="0"/>
                <a:cs typeface="Arial" pitchFamily="34" charset="0"/>
              </a:rPr>
              <a:t>SAVE ME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417638"/>
          </a:xfrm>
          <a:solidFill>
            <a:srgbClr val="C00000"/>
          </a:solidFill>
        </p:spPr>
        <p:txBody>
          <a:bodyPr/>
          <a:lstStyle/>
          <a:p>
            <a:pPr eaLnBrk="1" hangingPunct="1"/>
            <a:r>
              <a:rPr lang="en-US" dirty="0" smtClean="0">
                <a:solidFill>
                  <a:schemeClr val="bg1"/>
                </a:solidFill>
                <a:latin typeface="Arial" pitchFamily="34" charset="0"/>
                <a:cs typeface="Arial" pitchFamily="34" charset="0"/>
              </a:rPr>
              <a:t>Just Think… </a:t>
            </a:r>
          </a:p>
        </p:txBody>
      </p:sp>
      <p:sp>
        <p:nvSpPr>
          <p:cNvPr id="6147" name="Rectangle 3"/>
          <p:cNvSpPr>
            <a:spLocks noGrp="1" noChangeArrowheads="1"/>
          </p:cNvSpPr>
          <p:nvPr>
            <p:ph idx="1"/>
          </p:nvPr>
        </p:nvSpPr>
        <p:spPr/>
        <p:txBody>
          <a:bodyPr/>
          <a:lstStyle/>
          <a:p>
            <a:pPr algn="just" eaLnBrk="1" hangingPunct="1">
              <a:lnSpc>
                <a:spcPct val="80000"/>
              </a:lnSpc>
            </a:pPr>
            <a:r>
              <a:rPr lang="en-US" sz="2400" dirty="0" smtClean="0"/>
              <a:t>Throughout the world, countless thousands of animals and birds are kept in appalling conditions in zoos, circuses and private ownership.  Even in modern zoos lions, tigers and other big cats repeatedly pace, frustrated because their hunting and territorial instincts are denied.</a:t>
            </a:r>
          </a:p>
          <a:p>
            <a:pPr algn="just" eaLnBrk="1" hangingPunct="1">
              <a:lnSpc>
                <a:spcPct val="80000"/>
              </a:lnSpc>
              <a:buNone/>
            </a:pPr>
            <a:endParaRPr lang="en-US" sz="1100" dirty="0" smtClean="0"/>
          </a:p>
          <a:p>
            <a:pPr algn="just" eaLnBrk="1" hangingPunct="1">
              <a:lnSpc>
                <a:spcPct val="80000"/>
              </a:lnSpc>
            </a:pPr>
            <a:r>
              <a:rPr lang="en-US" sz="2400" dirty="0" smtClean="0"/>
              <a:t>At present, wild tigers are in crisis and the main threat is human activity, while captive animals are exploited in zoos and circuses.  In the wild, less than 5,000 tigers remain.  The largest population is in India but less than 1,500 survive there.  Threats include habitat loss due to mining, damns, logging, farming and human settlement; poaching for medicinal and other purposes.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sgj\Desktop\SK Shyam\Class-10 English Study Materials\First Flight Chapterwise Study Materials\A Tiger in the Zoo\Tiger Photo.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
        <p:nvSpPr>
          <p:cNvPr id="6" name="TextBox 5"/>
          <p:cNvSpPr txBox="1"/>
          <p:nvPr/>
        </p:nvSpPr>
        <p:spPr>
          <a:xfrm>
            <a:off x="2133600" y="0"/>
            <a:ext cx="5638800" cy="1138773"/>
          </a:xfrm>
          <a:prstGeom prst="rect">
            <a:avLst/>
          </a:prstGeom>
          <a:solidFill>
            <a:srgbClr val="C00000"/>
          </a:solidFill>
        </p:spPr>
        <p:txBody>
          <a:bodyPr wrap="square" rtlCol="0">
            <a:spAutoFit/>
          </a:bodyPr>
          <a:lstStyle/>
          <a:p>
            <a:pPr algn="ctr"/>
            <a:r>
              <a:rPr lang="en-US" sz="4000" b="1" dirty="0" smtClean="0">
                <a:solidFill>
                  <a:schemeClr val="bg1"/>
                </a:solidFill>
                <a:latin typeface="Arial" pitchFamily="34" charset="0"/>
                <a:cs typeface="Arial" pitchFamily="34" charset="0"/>
              </a:rPr>
              <a:t>A TIGER IN THE ZOO</a:t>
            </a:r>
          </a:p>
          <a:p>
            <a:pPr algn="ctr"/>
            <a:r>
              <a:rPr lang="en-US" sz="2800" b="1" dirty="0" smtClean="0">
                <a:solidFill>
                  <a:schemeClr val="bg1"/>
                </a:solidFill>
                <a:latin typeface="Arial" pitchFamily="34" charset="0"/>
                <a:cs typeface="Arial" pitchFamily="34" charset="0"/>
              </a:rPr>
              <a:t>BY LESLIE NORRIS</a:t>
            </a:r>
            <a:endParaRPr lang="en-US" sz="28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43330"/>
          </a:xfrm>
          <a:prstGeom prst="rect">
            <a:avLst/>
          </a:prstGeom>
        </p:spPr>
        <p:txBody>
          <a:bodyPr wrap="square">
            <a:spAutoFit/>
          </a:bodyPr>
          <a:lstStyle/>
          <a:p>
            <a:pPr>
              <a:lnSpc>
                <a:spcPct val="80000"/>
              </a:lnSpc>
            </a:pPr>
            <a:endParaRPr lang="en-US" b="1" dirty="0" smtClean="0"/>
          </a:p>
          <a:p>
            <a:pPr>
              <a:lnSpc>
                <a:spcPct val="80000"/>
              </a:lnSpc>
            </a:pPr>
            <a:endParaRPr lang="en-US" b="1" dirty="0" smtClean="0"/>
          </a:p>
          <a:p>
            <a:pPr>
              <a:lnSpc>
                <a:spcPct val="80000"/>
              </a:lnSpc>
            </a:pPr>
            <a:endParaRPr lang="en-US" b="1" dirty="0" smtClean="0"/>
          </a:p>
          <a:p>
            <a:pPr>
              <a:lnSpc>
                <a:spcPct val="80000"/>
              </a:lnSpc>
            </a:pPr>
            <a:endParaRPr lang="en-US" b="1" dirty="0" smtClean="0"/>
          </a:p>
          <a:p>
            <a:pPr>
              <a:lnSpc>
                <a:spcPct val="80000"/>
              </a:lnSpc>
            </a:pPr>
            <a:endParaRPr lang="en-US" b="1" dirty="0" smtClean="0"/>
          </a:p>
          <a:p>
            <a:pPr>
              <a:lnSpc>
                <a:spcPct val="80000"/>
              </a:lnSpc>
            </a:pPr>
            <a:endParaRPr lang="en-US" b="1" dirty="0" smtClean="0"/>
          </a:p>
          <a:p>
            <a:pPr>
              <a:lnSpc>
                <a:spcPct val="80000"/>
              </a:lnSpc>
            </a:pPr>
            <a:endParaRPr lang="en-US" b="1" dirty="0" smtClean="0"/>
          </a:p>
          <a:p>
            <a:pPr>
              <a:lnSpc>
                <a:spcPct val="80000"/>
              </a:lnSpc>
            </a:pPr>
            <a:endParaRPr lang="en-US" b="1" dirty="0" smtClean="0"/>
          </a:p>
          <a:p>
            <a:pPr>
              <a:lnSpc>
                <a:spcPct val="80000"/>
              </a:lnSpc>
            </a:pPr>
            <a:endParaRPr lang="en-US" b="1" dirty="0" smtClean="0"/>
          </a:p>
          <a:p>
            <a:pPr>
              <a:lnSpc>
                <a:spcPct val="80000"/>
              </a:lnSpc>
            </a:pPr>
            <a:endParaRPr lang="en-US" b="1" dirty="0" smtClean="0"/>
          </a:p>
          <a:p>
            <a:pPr>
              <a:lnSpc>
                <a:spcPct val="80000"/>
              </a:lnSpc>
            </a:pPr>
            <a:endParaRPr lang="en-US" b="1" dirty="0" smtClean="0"/>
          </a:p>
          <a:p>
            <a:pPr>
              <a:lnSpc>
                <a:spcPct val="80000"/>
              </a:lnSpc>
            </a:pPr>
            <a:endParaRPr lang="en-US" sz="900" dirty="0" smtClean="0">
              <a:latin typeface="Arial" pitchFamily="34" charset="0"/>
              <a:cs typeface="Arial" pitchFamily="34" charset="0"/>
            </a:endParaRPr>
          </a:p>
          <a:p>
            <a:pPr>
              <a:lnSpc>
                <a:spcPct val="80000"/>
              </a:lnSpc>
              <a:buFont typeface="Arial" charset="0"/>
              <a:buChar char="•"/>
            </a:pPr>
            <a:endParaRPr lang="en-US" sz="2000" dirty="0" smtClean="0">
              <a:solidFill>
                <a:srgbClr val="C00000"/>
              </a:solidFill>
              <a:latin typeface="Arial" pitchFamily="34" charset="0"/>
              <a:cs typeface="Arial" pitchFamily="34" charset="0"/>
            </a:endParaRPr>
          </a:p>
          <a:p>
            <a:pPr>
              <a:lnSpc>
                <a:spcPct val="80000"/>
              </a:lnSpc>
            </a:pPr>
            <a:endParaRPr lang="en-US" sz="900" dirty="0" smtClean="0">
              <a:solidFill>
                <a:srgbClr val="C00000"/>
              </a:solidFill>
              <a:latin typeface="Arial" pitchFamily="34" charset="0"/>
              <a:cs typeface="Arial" pitchFamily="34" charset="0"/>
            </a:endParaRPr>
          </a:p>
          <a:p>
            <a:pPr>
              <a:lnSpc>
                <a:spcPct val="80000"/>
              </a:lnSpc>
            </a:pPr>
            <a:endParaRPr lang="en-US" sz="800" dirty="0" smtClean="0">
              <a:solidFill>
                <a:srgbClr val="C00000"/>
              </a:solidFill>
              <a:latin typeface="Arial" pitchFamily="34" charset="0"/>
              <a:cs typeface="Arial" pitchFamily="34" charset="0"/>
            </a:endParaRPr>
          </a:p>
          <a:p>
            <a:pPr>
              <a:lnSpc>
                <a:spcPct val="80000"/>
              </a:lnSpc>
              <a:buFont typeface="Arial" charset="0"/>
              <a:buChar char="•"/>
            </a:pPr>
            <a:r>
              <a:rPr lang="en-US" sz="2000" dirty="0" smtClean="0">
                <a:solidFill>
                  <a:srgbClr val="C00000"/>
                </a:solidFill>
                <a:latin typeface="Arial" pitchFamily="34" charset="0"/>
                <a:cs typeface="Arial" pitchFamily="34" charset="0"/>
              </a:rPr>
              <a:t> </a:t>
            </a:r>
            <a:r>
              <a:rPr lang="en-US" b="1" dirty="0" smtClean="0">
                <a:solidFill>
                  <a:srgbClr val="C00000"/>
                </a:solidFill>
                <a:latin typeface="Arial" pitchFamily="34" charset="0"/>
                <a:cs typeface="Arial" pitchFamily="34" charset="0"/>
              </a:rPr>
              <a:t>Publications : </a:t>
            </a:r>
            <a:r>
              <a:rPr lang="en-US" dirty="0" smtClean="0">
                <a:solidFill>
                  <a:srgbClr val="C00000"/>
                </a:solidFill>
                <a:latin typeface="Arial" pitchFamily="34" charset="0"/>
                <a:cs typeface="Arial" pitchFamily="34" charset="0"/>
              </a:rPr>
              <a:t>Finding Gold (1967), The Loud Winder (1967), Phoenix Living, Poets series: Ransoms (1970), Mountains, Polecats, Pheasants (1974), Sliding (1978), The Girl from Cardigan (1988), Norris's Ark (1988), The Collected Poems (1996), Collected Stories of Leslie Norris (1996), Holy Places (1998), A Tiger in the Zoo (1938).</a:t>
            </a:r>
          </a:p>
          <a:p>
            <a:pPr>
              <a:lnSpc>
                <a:spcPct val="80000"/>
              </a:lnSpc>
            </a:pPr>
            <a:endParaRPr lang="en-US" sz="900" dirty="0" smtClean="0">
              <a:solidFill>
                <a:srgbClr val="C00000"/>
              </a:solidFill>
              <a:latin typeface="Arial" pitchFamily="34" charset="0"/>
              <a:cs typeface="Arial" pitchFamily="34" charset="0"/>
            </a:endParaRPr>
          </a:p>
          <a:p>
            <a:pPr>
              <a:lnSpc>
                <a:spcPct val="80000"/>
              </a:lnSpc>
              <a:buFont typeface="Arial" charset="0"/>
              <a:buChar char="•"/>
            </a:pPr>
            <a:r>
              <a:rPr lang="en-US" dirty="0" smtClean="0">
                <a:latin typeface="Arial" pitchFamily="34" charset="0"/>
                <a:cs typeface="Arial" pitchFamily="34" charset="0"/>
              </a:rPr>
              <a:t>In addition to poems and short stories, Norris published translation, biographies, and reviews.</a:t>
            </a:r>
          </a:p>
          <a:p>
            <a:pPr>
              <a:lnSpc>
                <a:spcPct val="80000"/>
              </a:lnSpc>
            </a:pPr>
            <a:endParaRPr lang="en-US" dirty="0" smtClean="0">
              <a:latin typeface="Arial" pitchFamily="34" charset="0"/>
              <a:cs typeface="Arial" pitchFamily="34" charset="0"/>
            </a:endParaRPr>
          </a:p>
          <a:p>
            <a:pPr>
              <a:lnSpc>
                <a:spcPct val="80000"/>
              </a:lnSpc>
              <a:buFont typeface="Arial" charset="0"/>
              <a:buChar char="•"/>
            </a:pPr>
            <a:r>
              <a:rPr lang="en-US" dirty="0" smtClean="0">
                <a:solidFill>
                  <a:srgbClr val="C00000"/>
                </a:solidFill>
                <a:latin typeface="Arial" pitchFamily="34" charset="0"/>
                <a:cs typeface="Arial" pitchFamily="34" charset="0"/>
              </a:rPr>
              <a:t>His personal works deal with such themes as his Welsh home, his past, especially the pre-war period, his experiences as a teacher, nature, and the life of the instinct.</a:t>
            </a:r>
          </a:p>
          <a:p>
            <a:pPr>
              <a:lnSpc>
                <a:spcPct val="80000"/>
              </a:lnSpc>
            </a:pPr>
            <a:endParaRPr lang="en-US" sz="900" dirty="0" smtClean="0">
              <a:solidFill>
                <a:srgbClr val="C00000"/>
              </a:solidFill>
              <a:latin typeface="Arial" pitchFamily="34" charset="0"/>
              <a:cs typeface="Arial" pitchFamily="34" charset="0"/>
            </a:endParaRPr>
          </a:p>
          <a:p>
            <a:pPr>
              <a:lnSpc>
                <a:spcPct val="80000"/>
              </a:lnSpc>
              <a:buFont typeface="Arial" charset="0"/>
              <a:buChar char="•"/>
            </a:pPr>
            <a:r>
              <a:rPr lang="en-US" dirty="0" smtClean="0">
                <a:latin typeface="Arial" pitchFamily="34" charset="0"/>
                <a:cs typeface="Arial" pitchFamily="34" charset="0"/>
              </a:rPr>
              <a:t>He won many prizes, among them the </a:t>
            </a:r>
            <a:r>
              <a:rPr lang="en-US" dirty="0" err="1" smtClean="0">
                <a:latin typeface="Arial" pitchFamily="34" charset="0"/>
                <a:cs typeface="Arial" pitchFamily="34" charset="0"/>
              </a:rPr>
              <a:t>Cholmondeley</a:t>
            </a:r>
            <a:r>
              <a:rPr lang="en-US" dirty="0" smtClean="0">
                <a:latin typeface="Arial" pitchFamily="34" charset="0"/>
                <a:cs typeface="Arial" pitchFamily="34" charset="0"/>
              </a:rPr>
              <a:t> Poetry Prize, the David </a:t>
            </a:r>
            <a:r>
              <a:rPr lang="en-US" dirty="0" err="1" smtClean="0">
                <a:latin typeface="Arial" pitchFamily="34" charset="0"/>
                <a:cs typeface="Arial" pitchFamily="34" charset="0"/>
              </a:rPr>
              <a:t>Higham</a:t>
            </a:r>
            <a:r>
              <a:rPr lang="en-US" dirty="0" smtClean="0">
                <a:latin typeface="Arial" pitchFamily="34" charset="0"/>
                <a:cs typeface="Arial" pitchFamily="34" charset="0"/>
              </a:rPr>
              <a:t> Memorial Prize, the Katherine Mansfield Memorial Award, the A.M.L. Award for poetry (in 1996) and the Welsh Arts Council Senior Fiction Award.</a:t>
            </a:r>
          </a:p>
          <a:p>
            <a:pPr>
              <a:lnSpc>
                <a:spcPct val="80000"/>
              </a:lnSpc>
            </a:pPr>
            <a:endParaRPr lang="en-US" sz="800" dirty="0" smtClean="0">
              <a:latin typeface="Arial" pitchFamily="34" charset="0"/>
              <a:cs typeface="Arial" pitchFamily="34" charset="0"/>
            </a:endParaRPr>
          </a:p>
          <a:p>
            <a:pPr>
              <a:lnSpc>
                <a:spcPct val="80000"/>
              </a:lnSpc>
              <a:buFont typeface="Arial" charset="0"/>
              <a:buChar char="•"/>
            </a:pPr>
            <a:r>
              <a:rPr lang="en-US" dirty="0" smtClean="0">
                <a:solidFill>
                  <a:srgbClr val="C00000"/>
                </a:solidFill>
                <a:latin typeface="Arial" pitchFamily="34" charset="0"/>
                <a:cs typeface="Arial" pitchFamily="34" charset="0"/>
              </a:rPr>
              <a:t>Leslie died on April 6, 2006 in Provo, USA.</a:t>
            </a:r>
          </a:p>
          <a:p>
            <a:pPr>
              <a:lnSpc>
                <a:spcPct val="80000"/>
              </a:lnSpc>
              <a:buFont typeface="Arial" charset="0"/>
              <a:buChar char="•"/>
            </a:pPr>
            <a:endParaRPr lang="en-US" sz="800" dirty="0">
              <a:latin typeface="Arial" pitchFamily="34" charset="0"/>
              <a:cs typeface="Arial" pitchFamily="34" charset="0"/>
            </a:endParaRPr>
          </a:p>
        </p:txBody>
      </p:sp>
      <p:pic>
        <p:nvPicPr>
          <p:cNvPr id="3" name="Picture 6" descr="http://www.lifeinlegacy.com/display.php?weekof=2006-04-08">
            <a:hlinkClick r:id="rId2"/>
          </p:cNvPr>
          <p:cNvPicPr>
            <a:picLocks noChangeAspect="1" noChangeArrowheads="1"/>
          </p:cNvPicPr>
          <p:nvPr/>
        </p:nvPicPr>
        <p:blipFill>
          <a:blip r:embed="rId3"/>
          <a:srcRect/>
          <a:stretch>
            <a:fillRect/>
          </a:stretch>
        </p:blipFill>
        <p:spPr bwMode="auto">
          <a:xfrm>
            <a:off x="0" y="0"/>
            <a:ext cx="2667000" cy="2514600"/>
          </a:xfrm>
          <a:prstGeom prst="rect">
            <a:avLst/>
          </a:prstGeom>
          <a:noFill/>
          <a:ln w="9525">
            <a:noFill/>
            <a:miter lim="800000"/>
            <a:headEnd/>
            <a:tailEnd/>
          </a:ln>
        </p:spPr>
      </p:pic>
      <p:sp>
        <p:nvSpPr>
          <p:cNvPr id="4" name="TextBox 3"/>
          <p:cNvSpPr txBox="1"/>
          <p:nvPr/>
        </p:nvSpPr>
        <p:spPr>
          <a:xfrm>
            <a:off x="2667000" y="0"/>
            <a:ext cx="5029200" cy="707886"/>
          </a:xfrm>
          <a:prstGeom prst="rect">
            <a:avLst/>
          </a:prstGeom>
          <a:solidFill>
            <a:srgbClr val="C00000"/>
          </a:solidFill>
        </p:spPr>
        <p:txBody>
          <a:bodyPr wrap="square" rtlCol="0">
            <a:spAutoFit/>
          </a:bodyPr>
          <a:lstStyle/>
          <a:p>
            <a:pPr algn="ctr"/>
            <a:r>
              <a:rPr lang="en-US" sz="4000" b="1" dirty="0" smtClean="0">
                <a:solidFill>
                  <a:schemeClr val="bg1"/>
                </a:solidFill>
                <a:latin typeface="Arial" pitchFamily="34" charset="0"/>
                <a:cs typeface="Arial" pitchFamily="34" charset="0"/>
              </a:rPr>
              <a:t>ABOUT THE POET</a:t>
            </a:r>
            <a:endParaRPr lang="en-US" sz="4000" b="1" dirty="0">
              <a:solidFill>
                <a:schemeClr val="bg1"/>
              </a:solidFill>
              <a:latin typeface="Arial" pitchFamily="34" charset="0"/>
              <a:cs typeface="Arial" pitchFamily="34" charset="0"/>
            </a:endParaRPr>
          </a:p>
        </p:txBody>
      </p:sp>
      <p:sp>
        <p:nvSpPr>
          <p:cNvPr id="5" name="Rectangle 4"/>
          <p:cNvSpPr/>
          <p:nvPr/>
        </p:nvSpPr>
        <p:spPr>
          <a:xfrm>
            <a:off x="2667000" y="685801"/>
            <a:ext cx="6477000" cy="2296013"/>
          </a:xfrm>
          <a:prstGeom prst="rect">
            <a:avLst/>
          </a:prstGeom>
        </p:spPr>
        <p:txBody>
          <a:bodyPr wrap="square">
            <a:spAutoFit/>
          </a:bodyPr>
          <a:lstStyle/>
          <a:p>
            <a:pPr>
              <a:lnSpc>
                <a:spcPct val="80000"/>
              </a:lnSpc>
              <a:buFont typeface="Arial" charset="0"/>
              <a:buChar char="•"/>
            </a:pPr>
            <a:r>
              <a:rPr lang="en-US" dirty="0" smtClean="0">
                <a:latin typeface="Arial" pitchFamily="34" charset="0"/>
                <a:cs typeface="Arial" pitchFamily="34" charset="0"/>
              </a:rPr>
              <a:t>George Leslie Norris (May 21, 1921 –April 6, 2006)born in </a:t>
            </a:r>
            <a:r>
              <a:rPr lang="en-US" dirty="0" err="1" smtClean="0">
                <a:latin typeface="Arial" pitchFamily="34" charset="0"/>
                <a:cs typeface="Arial" pitchFamily="34" charset="0"/>
              </a:rPr>
              <a:t>Merthyr</a:t>
            </a:r>
            <a:r>
              <a:rPr lang="en-US" dirty="0" smtClean="0">
                <a:latin typeface="Arial" pitchFamily="34" charset="0"/>
                <a:cs typeface="Arial" pitchFamily="34" charset="0"/>
              </a:rPr>
              <a:t> </a:t>
            </a:r>
            <a:r>
              <a:rPr lang="en-US" dirty="0" err="1" smtClean="0">
                <a:latin typeface="Arial" pitchFamily="34" charset="0"/>
                <a:cs typeface="Arial" pitchFamily="34" charset="0"/>
              </a:rPr>
              <a:t>Tydfil</a:t>
            </a:r>
            <a:r>
              <a:rPr lang="en-US" dirty="0" smtClean="0">
                <a:latin typeface="Arial" pitchFamily="34" charset="0"/>
                <a:cs typeface="Arial" pitchFamily="34" charset="0"/>
              </a:rPr>
              <a:t>, South Wales, was a prize-winning poet and short story writer.</a:t>
            </a:r>
          </a:p>
          <a:p>
            <a:pPr>
              <a:lnSpc>
                <a:spcPct val="80000"/>
              </a:lnSpc>
            </a:pPr>
            <a:endParaRPr lang="en-US" sz="800" dirty="0" smtClean="0">
              <a:latin typeface="Arial" pitchFamily="34" charset="0"/>
              <a:cs typeface="Arial" pitchFamily="34" charset="0"/>
            </a:endParaRPr>
          </a:p>
          <a:p>
            <a:pPr>
              <a:lnSpc>
                <a:spcPct val="80000"/>
              </a:lnSpc>
              <a:buFont typeface="Arial" charset="0"/>
              <a:buChar char="•"/>
            </a:pPr>
            <a:r>
              <a:rPr lang="en-US" dirty="0" smtClean="0">
                <a:solidFill>
                  <a:srgbClr val="C00000"/>
                </a:solidFill>
                <a:latin typeface="Arial" pitchFamily="34" charset="0"/>
                <a:cs typeface="Arial" pitchFamily="34" charset="0"/>
              </a:rPr>
              <a:t>Up to 1974, he earned his living as a college lecturer, teacher and headmaster. From 1974, he combined full-time writing with residencies at academic institutions in Britain and the United States.</a:t>
            </a:r>
          </a:p>
          <a:p>
            <a:pPr>
              <a:lnSpc>
                <a:spcPct val="80000"/>
              </a:lnSpc>
              <a:buFont typeface="Arial" charset="0"/>
              <a:buChar char="•"/>
            </a:pPr>
            <a:endParaRPr lang="en-US" sz="900" dirty="0" smtClean="0">
              <a:solidFill>
                <a:srgbClr val="C00000"/>
              </a:solidFill>
              <a:latin typeface="Arial" pitchFamily="34" charset="0"/>
              <a:cs typeface="Arial" pitchFamily="34" charset="0"/>
            </a:endParaRPr>
          </a:p>
          <a:p>
            <a:pPr>
              <a:lnSpc>
                <a:spcPct val="80000"/>
              </a:lnSpc>
              <a:buFont typeface="Arial" charset="0"/>
              <a:buChar char="•"/>
            </a:pPr>
            <a:r>
              <a:rPr lang="en-US" dirty="0" smtClean="0">
                <a:latin typeface="Arial" pitchFamily="34" charset="0"/>
                <a:cs typeface="Arial" pitchFamily="34" charset="0"/>
              </a:rPr>
              <a:t> Today he is considered one of the most important  writers of the post-war period.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94140"/>
          </a:xfrm>
          <a:prstGeom prst="rect">
            <a:avLst/>
          </a:prstGeom>
        </p:spPr>
        <p:txBody>
          <a:bodyPr wrap="square">
            <a:spAutoFit/>
          </a:bodyPr>
          <a:lstStyle/>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pPr>
              <a:buFont typeface="Arial" charset="0"/>
              <a:buChar char="•"/>
            </a:pPr>
            <a:r>
              <a:rPr lang="en-US" dirty="0" smtClean="0">
                <a:latin typeface="Arial" pitchFamily="34" charset="0"/>
                <a:cs typeface="Arial" pitchFamily="34" charset="0"/>
              </a:rPr>
              <a:t>The Poem Contrasts a tiger in the zoo with the tiger in its natural habitat. The poem moves from the zoo to the jungle, and back again to the zoo. The poet wants to depict the difference between the two environments.</a:t>
            </a:r>
          </a:p>
          <a:p>
            <a:endParaRPr lang="en-US" sz="800" dirty="0" smtClean="0">
              <a:solidFill>
                <a:srgbClr val="C00000"/>
              </a:solidFill>
              <a:latin typeface="Arial" pitchFamily="34" charset="0"/>
              <a:cs typeface="Arial" pitchFamily="34" charset="0"/>
            </a:endParaRPr>
          </a:p>
          <a:p>
            <a:pPr>
              <a:buFont typeface="Arial" charset="0"/>
              <a:buChar char="•"/>
            </a:pPr>
            <a:r>
              <a:rPr lang="en-US" dirty="0" smtClean="0">
                <a:solidFill>
                  <a:srgbClr val="C00000"/>
                </a:solidFill>
                <a:latin typeface="Arial" pitchFamily="34" charset="0"/>
                <a:cs typeface="Arial" pitchFamily="34" charset="0"/>
              </a:rPr>
              <a:t> It depict the mental condition of a caged tiger.</a:t>
            </a:r>
          </a:p>
          <a:p>
            <a:endParaRPr lang="en-US" sz="900" dirty="0" smtClean="0">
              <a:solidFill>
                <a:srgbClr val="C00000"/>
              </a:solidFill>
              <a:latin typeface="Arial" pitchFamily="34" charset="0"/>
              <a:cs typeface="Arial" pitchFamily="34" charset="0"/>
            </a:endParaRPr>
          </a:p>
          <a:p>
            <a:pPr>
              <a:buFont typeface="Arial" charset="0"/>
              <a:buChar char="•"/>
            </a:pPr>
            <a:r>
              <a:rPr lang="en-US" dirty="0" smtClean="0">
                <a:latin typeface="Arial" pitchFamily="34" charset="0"/>
                <a:cs typeface="Arial" pitchFamily="34" charset="0"/>
              </a:rPr>
              <a:t> He compares the life of a tiger in the zoo with its life in its natural habitat. </a:t>
            </a:r>
          </a:p>
          <a:p>
            <a:endParaRPr lang="en-US" sz="800" dirty="0" smtClean="0">
              <a:latin typeface="Arial" pitchFamily="34" charset="0"/>
              <a:cs typeface="Arial" pitchFamily="34" charset="0"/>
            </a:endParaRPr>
          </a:p>
          <a:p>
            <a:pPr>
              <a:buFont typeface="Arial" charset="0"/>
              <a:buChar char="•"/>
            </a:pPr>
            <a:r>
              <a:rPr lang="en-US" dirty="0" smtClean="0">
                <a:solidFill>
                  <a:srgbClr val="C00000"/>
                </a:solidFill>
                <a:latin typeface="Arial" pitchFamily="34" charset="0"/>
                <a:cs typeface="Arial" pitchFamily="34" charset="0"/>
              </a:rPr>
              <a:t>The poet conveys an important message that the wild animals should be in their natural habitat. </a:t>
            </a:r>
          </a:p>
          <a:p>
            <a:endParaRPr lang="en-US" sz="800" dirty="0" smtClean="0">
              <a:solidFill>
                <a:srgbClr val="C00000"/>
              </a:solidFill>
              <a:latin typeface="Arial" pitchFamily="34" charset="0"/>
              <a:cs typeface="Arial" pitchFamily="34" charset="0"/>
            </a:endParaRPr>
          </a:p>
          <a:p>
            <a:pPr>
              <a:buFont typeface="Arial" charset="0"/>
              <a:buChar char="•"/>
            </a:pPr>
            <a:r>
              <a:rPr lang="en-US" dirty="0" smtClean="0">
                <a:latin typeface="Arial" pitchFamily="34" charset="0"/>
                <a:cs typeface="Arial" pitchFamily="34" charset="0"/>
              </a:rPr>
              <a:t>In the poem, he heightens the contrast between freedom and captivity. He, very impressively, shows us how love for freedom is the natural instinct of every living being.</a:t>
            </a:r>
            <a:endParaRPr lang="en-US" dirty="0">
              <a:latin typeface="Arial" pitchFamily="34" charset="0"/>
              <a:cs typeface="Arial" pitchFamily="34" charset="0"/>
            </a:endParaRPr>
          </a:p>
        </p:txBody>
      </p:sp>
      <p:sp>
        <p:nvSpPr>
          <p:cNvPr id="3" name="TextBox 2"/>
          <p:cNvSpPr txBox="1"/>
          <p:nvPr/>
        </p:nvSpPr>
        <p:spPr>
          <a:xfrm>
            <a:off x="1905000" y="0"/>
            <a:ext cx="5029200" cy="707886"/>
          </a:xfrm>
          <a:prstGeom prst="rect">
            <a:avLst/>
          </a:prstGeom>
          <a:solidFill>
            <a:srgbClr val="C00000"/>
          </a:solidFill>
        </p:spPr>
        <p:txBody>
          <a:bodyPr wrap="square" rtlCol="0">
            <a:spAutoFit/>
          </a:bodyPr>
          <a:lstStyle/>
          <a:p>
            <a:pPr algn="ctr"/>
            <a:r>
              <a:rPr lang="en-US" sz="4000" b="1" dirty="0" smtClean="0">
                <a:solidFill>
                  <a:schemeClr val="bg1"/>
                </a:solidFill>
                <a:latin typeface="Arial" pitchFamily="34" charset="0"/>
                <a:cs typeface="Arial" pitchFamily="34" charset="0"/>
              </a:rPr>
              <a:t>THEME</a:t>
            </a:r>
            <a:endParaRPr lang="en-US" sz="4000" b="1" dirty="0">
              <a:solidFill>
                <a:schemeClr val="bg1"/>
              </a:solidFill>
              <a:latin typeface="Arial" pitchFamily="34" charset="0"/>
              <a:cs typeface="Arial" pitchFamily="34" charset="0"/>
            </a:endParaRPr>
          </a:p>
        </p:txBody>
      </p:sp>
      <p:pic>
        <p:nvPicPr>
          <p:cNvPr id="4" name="Picture 27" descr="TMC866"/>
          <p:cNvPicPr>
            <a:picLocks noChangeAspect="1" noChangeArrowheads="1"/>
          </p:cNvPicPr>
          <p:nvPr/>
        </p:nvPicPr>
        <p:blipFill>
          <a:blip r:embed="rId2"/>
          <a:srcRect/>
          <a:stretch>
            <a:fillRect/>
          </a:stretch>
        </p:blipFill>
        <p:spPr>
          <a:xfrm>
            <a:off x="381000" y="990600"/>
            <a:ext cx="3962400" cy="2209800"/>
          </a:xfrm>
          <a:prstGeom prst="rect">
            <a:avLst/>
          </a:prstGeom>
          <a:noFill/>
        </p:spPr>
      </p:pic>
      <p:pic>
        <p:nvPicPr>
          <p:cNvPr id="5" name="Picture 26" descr="Stock Photo - bengal tiger. &#10;fotosearch - search &#10;stock photos, &#10;pictures, images, &#10;and photo clipart"/>
          <p:cNvPicPr>
            <a:picLocks noChangeAspect="1" noChangeArrowheads="1"/>
          </p:cNvPicPr>
          <p:nvPr/>
        </p:nvPicPr>
        <p:blipFill>
          <a:blip r:embed="rId3"/>
          <a:srcRect/>
          <a:stretch>
            <a:fillRect/>
          </a:stretch>
        </p:blipFill>
        <p:spPr>
          <a:xfrm>
            <a:off x="4800600" y="990600"/>
            <a:ext cx="39624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sgj\Desktop\SK Shyam\Class-10 English Study Materials\First Flight Chapterwise Study Materials\A Tiger in the Zoo\slide2-l.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
        <p:nvSpPr>
          <p:cNvPr id="3" name="TextBox 2"/>
          <p:cNvSpPr txBox="1"/>
          <p:nvPr/>
        </p:nvSpPr>
        <p:spPr>
          <a:xfrm>
            <a:off x="5105400" y="457200"/>
            <a:ext cx="3429000" cy="461665"/>
          </a:xfrm>
          <a:prstGeom prst="rect">
            <a:avLst/>
          </a:prstGeom>
          <a:solidFill>
            <a:schemeClr val="accent2"/>
          </a:solidFill>
        </p:spPr>
        <p:txBody>
          <a:bodyPr wrap="square" rtlCol="0">
            <a:spAutoFit/>
          </a:bodyPr>
          <a:lstStyle/>
          <a:p>
            <a:pPr algn="ctr"/>
            <a:r>
              <a:rPr lang="en-US" sz="2400" b="1" dirty="0" smtClean="0">
                <a:solidFill>
                  <a:schemeClr val="bg1"/>
                </a:solidFill>
                <a:latin typeface="Arial" pitchFamily="34" charset="0"/>
                <a:cs typeface="Arial" pitchFamily="34" charset="0"/>
              </a:rPr>
              <a:t>STANZA-1</a:t>
            </a:r>
            <a:endParaRPr lang="en-US" sz="2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sgj\Desktop\SK Shyam\Class-10 English Study Materials\First Flight Chapterwise Study Materials\A Tiger in the Zoo\slide3-l.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
        <p:nvSpPr>
          <p:cNvPr id="3" name="TextBox 2"/>
          <p:cNvSpPr txBox="1"/>
          <p:nvPr/>
        </p:nvSpPr>
        <p:spPr>
          <a:xfrm>
            <a:off x="5105400" y="457200"/>
            <a:ext cx="3429000" cy="461665"/>
          </a:xfrm>
          <a:prstGeom prst="rect">
            <a:avLst/>
          </a:prstGeom>
          <a:solidFill>
            <a:schemeClr val="accent2"/>
          </a:solidFill>
        </p:spPr>
        <p:txBody>
          <a:bodyPr wrap="square" rtlCol="0">
            <a:spAutoFit/>
          </a:bodyPr>
          <a:lstStyle/>
          <a:p>
            <a:pPr algn="ctr"/>
            <a:r>
              <a:rPr lang="en-US" sz="2400" b="1" dirty="0" smtClean="0">
                <a:solidFill>
                  <a:schemeClr val="bg1"/>
                </a:solidFill>
                <a:latin typeface="Arial" pitchFamily="34" charset="0"/>
                <a:cs typeface="Arial" pitchFamily="34" charset="0"/>
              </a:rPr>
              <a:t>STANZA-2</a:t>
            </a:r>
            <a:endParaRPr lang="en-US" sz="2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sgj\Desktop\SK Shyam\Class-10 English Study Materials\First Flight Chapterwise Study Materials\A Tiger in the Zoo\slide4-l.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
        <p:nvSpPr>
          <p:cNvPr id="3" name="TextBox 2"/>
          <p:cNvSpPr txBox="1"/>
          <p:nvPr/>
        </p:nvSpPr>
        <p:spPr>
          <a:xfrm>
            <a:off x="2362200" y="0"/>
            <a:ext cx="3429000" cy="461665"/>
          </a:xfrm>
          <a:prstGeom prst="rect">
            <a:avLst/>
          </a:prstGeom>
          <a:solidFill>
            <a:schemeClr val="accent2"/>
          </a:solidFill>
        </p:spPr>
        <p:txBody>
          <a:bodyPr wrap="square" rtlCol="0">
            <a:spAutoFit/>
          </a:bodyPr>
          <a:lstStyle/>
          <a:p>
            <a:pPr algn="ctr"/>
            <a:r>
              <a:rPr lang="en-US" sz="2400" b="1" dirty="0" smtClean="0">
                <a:solidFill>
                  <a:schemeClr val="bg1"/>
                </a:solidFill>
                <a:latin typeface="Arial" pitchFamily="34" charset="0"/>
                <a:cs typeface="Arial" pitchFamily="34" charset="0"/>
              </a:rPr>
              <a:t>STANZA-2</a:t>
            </a:r>
            <a:endParaRPr lang="en-US" sz="2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sgj\Desktop\SK Shyam\Class-10 English Study Materials\First Flight Chapterwise Study Materials\A Tiger in the Zoo\slide5-l.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
        <p:nvSpPr>
          <p:cNvPr id="3" name="TextBox 2"/>
          <p:cNvSpPr txBox="1"/>
          <p:nvPr/>
        </p:nvSpPr>
        <p:spPr>
          <a:xfrm>
            <a:off x="3200400" y="-230833"/>
            <a:ext cx="3429000" cy="461665"/>
          </a:xfrm>
          <a:prstGeom prst="rect">
            <a:avLst/>
          </a:prstGeom>
          <a:solidFill>
            <a:schemeClr val="accent2"/>
          </a:solidFill>
        </p:spPr>
        <p:txBody>
          <a:bodyPr wrap="square" rtlCol="0">
            <a:spAutoFit/>
          </a:bodyPr>
          <a:lstStyle/>
          <a:p>
            <a:pPr algn="ctr"/>
            <a:r>
              <a:rPr lang="en-US" sz="2400" b="1" dirty="0" smtClean="0">
                <a:solidFill>
                  <a:schemeClr val="bg1"/>
                </a:solidFill>
                <a:latin typeface="Arial" pitchFamily="34" charset="0"/>
                <a:cs typeface="Arial" pitchFamily="34" charset="0"/>
              </a:rPr>
              <a:t>STANZA-3</a:t>
            </a:r>
            <a:endParaRPr lang="en-US" sz="2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TotalTime>
  <Words>491</Words>
  <Application>Microsoft Office PowerPoint</Application>
  <PresentationFormat>On-screen Show (4:3)</PresentationFormat>
  <Paragraphs>80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Just Think… </vt:lpstr>
      <vt:lpstr>Slide 3</vt:lpstr>
      <vt:lpstr>Slide 4</vt:lpstr>
      <vt:lpstr>Slide 5</vt:lpstr>
      <vt:lpstr>Slide 6</vt:lpstr>
      <vt:lpstr>Slide 7</vt:lpstr>
      <vt:lpstr>Slide 8</vt:lpstr>
      <vt:lpstr>Slide 9</vt:lpstr>
      <vt:lpstr>Slide 10</vt:lpstr>
      <vt:lpstr>Slide 11</vt:lpstr>
      <vt:lpstr> ANALYSIS OF STANZA-1 “He stalks in his vivid stripes. The few steps of his cage,                        On pads of velvet quiet, In his quiet rage.” </vt:lpstr>
      <vt:lpstr>  ANALYSIS OF STANZA-2 “He should be lurking in shadow, Sliding through long grass Near the water hole Where plump dear pass.” </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ssgj</dc:creator>
  <cp:lastModifiedBy>ssgj</cp:lastModifiedBy>
  <cp:revision>39</cp:revision>
  <dcterms:created xsi:type="dcterms:W3CDTF">2006-08-16T00:00:00Z</dcterms:created>
  <dcterms:modified xsi:type="dcterms:W3CDTF">2020-04-28T14:02:06Z</dcterms:modified>
</cp:coreProperties>
</file>